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77" r:id="rId3"/>
    <p:sldId id="583" r:id="rId4"/>
    <p:sldId id="578" r:id="rId5"/>
    <p:sldId id="580" r:id="rId6"/>
    <p:sldId id="579" r:id="rId7"/>
    <p:sldId id="581" r:id="rId8"/>
    <p:sldId id="582" r:id="rId9"/>
    <p:sldId id="584" r:id="rId10"/>
    <p:sldId id="585" r:id="rId11"/>
    <p:sldId id="586" r:id="rId12"/>
    <p:sldId id="329" r:id="rId13"/>
    <p:sldId id="587" r:id="rId14"/>
    <p:sldId id="588" r:id="rId15"/>
    <p:sldId id="57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A1E68-6D84-4210-8B86-B692FC4B9289}" v="230" dt="2024-06-28T00:19:12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707B8-AF26-443D-A7F0-EB8760FED3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EB646-5330-4C2F-83AF-20155929AC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C1947-DEB2-4C42-8A11-4E9B7292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F488D1-D673-4D45-89D0-AC82B5623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E69B7-72DD-49E6-AD5B-85562DD6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8FBD21-69E9-4CD5-A93B-CFBE9985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36E9A8-D8B6-4BAD-9037-491C7C0E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E55E8-63F2-4DF1-A4BC-3F9FD00F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D20348-DEF4-49C2-B4BA-3DB8EF86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A25F7-6E51-48E4-9D8E-3BD243F3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230F9-8DE0-4133-B35D-5DE19D70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24891A-303E-47AF-8D47-DDD8BC5A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88F3E3-2A4D-4FFC-A9C6-4B6FC514C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8BE812-F1F0-4F1A-9054-FC873EF21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8BCBD-FE52-4340-85E5-C47E7DF1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16301D-5C5D-458B-958E-95B0C784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051BEB-A56C-4B04-8F58-EBFCE002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27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421" y="365129"/>
            <a:ext cx="10515163" cy="13255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3265157" cy="7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13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DA764-98BD-48E0-93AD-BD0EF2DF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/>
            </a:lvl1pPr>
          </a:lstStyle>
          <a:p>
            <a:r>
              <a:rPr lang="en-US" noProof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336E2-1E34-48A1-BEDA-1249DE2E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B657A-7159-43A7-B8E0-1DF8EB96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12D13C-9226-4F05-AF26-5F3783CA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1DCC7E-0BDE-44EF-B722-F0A1DA31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7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0AB74-CD4A-4D76-8E8C-FC280CC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F6F8A1-5BAA-41C9-8719-F67B5F7E9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231E9F-5DD9-440A-BCDD-515CA0AE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FDD884-ECA7-4407-B61F-644DD484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1E790A-F76E-459D-AB84-DAA10BC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40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9858-59EA-4A72-AE90-03D842A7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CC8A3-1D93-4904-AA0F-493D90CF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778DA-79A9-4442-B533-6621FEF4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71D61E-B65D-48DE-9042-16CA62C2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2B2BED-6C90-4790-A185-2705955B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939C6A-53B1-4951-973A-5412E0D9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22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84AE6-6404-42CF-AD60-706F1674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75C19-71A8-4548-816E-877618AA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7DC621-C51D-410F-AD12-6674D8D9B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992E76-BEEE-45CB-A8DD-34008DBEA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EF795A-8A7D-4CB5-B82F-75867723A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CE5F79-96DB-4299-8981-B70ABC72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136453-5965-476C-98F9-A8A6D5FA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13A354-6CFB-452B-BB1B-00E7068F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7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47395-BB86-42B8-806F-2E908D88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D4B9F2-7BB7-4061-A387-8CFF9365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64918D-F0FF-4EC4-9E2D-6F8ED999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72F1B9-54EB-491F-BBF8-A1A1DA6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0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40301F-8CC9-4836-A29E-504699AC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9E00C70-2856-4528-86E9-0C4D69E9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81E164-4E82-4D24-B7C0-74CEDDF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35442-F86B-4616-BCF0-965A754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5390A-D5B7-4B0F-A930-89557C11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C9CFFE-DCA7-4934-93A3-D92C60CA3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9D5125-B290-4B92-ACA1-E72AA77E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A2825F-D406-4E9E-9303-0A118076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26A3DC-CAB3-4199-B580-D6087000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71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12220-30EC-4ABD-A0B1-1A7897E7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5971C3-B2D9-47AE-9D02-D38153FB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2BE253-2CBD-447F-AE63-5BEECDB2B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E504F3-0212-4673-AA72-DB42D2A1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E65DE05-3263-40F4-A7C3-ED4E720B4D0D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187DD4-B090-438B-A44E-F3595A2E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4EF313-8A58-4503-B608-FAB4490A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B5C446B-35DB-43B0-958F-BC3F832F3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2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BC0E78-24A3-4B64-8E41-C64C3719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6F73B-EEF2-4949-A10A-DFB13FD7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D03331-BD07-415D-803B-A63817485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91BF25-34D0-4558-9C64-17D05D4E362D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75" y="6168341"/>
            <a:ext cx="1683556" cy="5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B62681-04E4-4D7A-8CBA-BAFE61C2B0E5}"/>
              </a:ext>
            </a:extLst>
          </p:cNvPr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2" b="49803"/>
          <a:stretch/>
        </p:blipFill>
        <p:spPr bwMode="auto">
          <a:xfrm rot="10800000">
            <a:off x="10403413" y="0"/>
            <a:ext cx="1788587" cy="1738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15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uciana.Yeung@insper.edu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j.jus.br/wp-content/uploads/2020/10/Relatorio-Final-INSPER_2020-10-0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EAA6-9E57-4E80-870F-39A63525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186" y="2512500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pt-BR" sz="3800" dirty="0"/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 de Litigância em Regimes de Previdência Social: 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dos Impactos Econômicos </a:t>
            </a:r>
            <a:b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57º Congresso Nacional da ABIPEM</a:t>
            </a:r>
            <a:br>
              <a:rPr lang="pt-BR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0" i="0" u="none" strike="noStrike" baseline="0" dirty="0">
                <a:solidFill>
                  <a:srgbClr val="000000"/>
                </a:solidFill>
              </a:rPr>
              <a:t>Belém, 28 de junho, 2024 </a:t>
            </a:r>
            <a:endParaRPr lang="pt-BR" sz="2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2D95FE-DEE9-446C-BFCF-65A235E7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837" y="5202237"/>
            <a:ext cx="10220325" cy="1655763"/>
          </a:xfrm>
        </p:spPr>
        <p:txBody>
          <a:bodyPr>
            <a:normAutofit/>
          </a:bodyPr>
          <a:lstStyle/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Luciana Yeung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 Associada do Insper, Fundadora e Ex-Presidente da ABDE, Diretora da ALACDE</a:t>
            </a:r>
          </a:p>
          <a:p>
            <a:pPr>
              <a:spcBef>
                <a:spcPts val="0"/>
              </a:spcBef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Autora de “Introdução à Análise Econômica do Direito” (com Bradson Camelo) </a:t>
            </a:r>
          </a:p>
          <a:p>
            <a:pPr>
              <a:spcBef>
                <a:spcPts val="0"/>
              </a:spcBef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Colunista na VEJA Negócios “Direito e Economia: sob as lentes de Coase”</a:t>
            </a:r>
          </a:p>
        </p:txBody>
      </p:sp>
    </p:spTree>
    <p:extLst>
      <p:ext uri="{BB962C8B-B14F-4D97-AF65-F5344CB8AC3E}">
        <p14:creationId xmlns:p14="http://schemas.microsoft.com/office/powerpoint/2010/main" val="63098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6175E-F995-B58F-CA34-EE446F36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2. Custos de Litigância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B9183-0AEC-0F8E-09DE-222F1DC2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Diversos trabalhos empíricos analisando essa questão.</a:t>
            </a:r>
          </a:p>
          <a:p>
            <a:pPr lvl="1"/>
            <a:r>
              <a:rPr lang="pt-BR" dirty="0"/>
              <a:t>Uma “agenda de pesquisa” para a vida toda! </a:t>
            </a:r>
          </a:p>
          <a:p>
            <a:endParaRPr lang="pt-BR" dirty="0"/>
          </a:p>
          <a:p>
            <a:r>
              <a:rPr lang="pt-BR" dirty="0"/>
              <a:t>Análise mais simples que existe (Justiça em Números, 2024):</a:t>
            </a:r>
          </a:p>
          <a:p>
            <a:pPr lvl="1"/>
            <a:r>
              <a:rPr lang="pt-BR" dirty="0"/>
              <a:t>Despesa Judiciário em 2023 = 132,8 bilhões </a:t>
            </a:r>
          </a:p>
          <a:p>
            <a:pPr lvl="1"/>
            <a:r>
              <a:rPr lang="pt-BR" dirty="0"/>
              <a:t>Quantidade de processos efetivamente em tramitação = 63,2 milhões</a:t>
            </a:r>
          </a:p>
          <a:p>
            <a:pPr lvl="1"/>
            <a:r>
              <a:rPr lang="pt-BR" dirty="0"/>
              <a:t>Cada processo custa em média = $2.101</a:t>
            </a:r>
          </a:p>
          <a:p>
            <a:endParaRPr lang="pt-BR" dirty="0"/>
          </a:p>
          <a:p>
            <a:r>
              <a:rPr lang="pt-BR" dirty="0"/>
              <a:t>Mas os impactos econômicos vão muito além disso!</a:t>
            </a:r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pPr marL="457189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4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6175E-F995-B58F-CA34-EE446F36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2. Custos de Litigância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B9183-0AEC-0F8E-09DE-222F1DC2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Conceito de </a:t>
            </a:r>
            <a:r>
              <a:rPr lang="pt-BR" b="1" dirty="0"/>
              <a:t>custo de oportunidade </a:t>
            </a:r>
            <a:r>
              <a:rPr lang="pt-BR" dirty="0"/>
              <a:t>envolvido.</a:t>
            </a:r>
          </a:p>
          <a:p>
            <a:pPr lvl="1" algn="just"/>
            <a:r>
              <a:rPr lang="pt-BR" sz="2000" dirty="0"/>
              <a:t>O que a sociedade brasileira está perdendo – ou deixando de ganhar – com a quantidade de litígios que existe nos tribunais? </a:t>
            </a:r>
          </a:p>
          <a:p>
            <a:pPr lvl="1" algn="just"/>
            <a:r>
              <a:rPr lang="pt-BR" sz="2000" dirty="0"/>
              <a:t>O que os institutos de previdência perdem – ou deixando de ganhar – com a altíssima quantidade de litígios?</a:t>
            </a:r>
          </a:p>
          <a:p>
            <a:pPr lvl="1" algn="just"/>
            <a:r>
              <a:rPr lang="pt-BR" sz="2000" dirty="0"/>
              <a:t>(Não fossem os milhões de processos na justiça, os recursos dispendidos, o que os institutos poderiam fazer e investir?)</a:t>
            </a:r>
          </a:p>
          <a:p>
            <a:pPr marL="457189" lvl="1" indent="0">
              <a:buNone/>
            </a:pPr>
            <a:endParaRPr lang="pt-BR" sz="2000" dirty="0"/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063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20546-73B1-459D-B992-C67C22010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29" y="2102498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dirty="0"/>
              <a:t>Se as partes conseguem negociar de maneira cooperativa, a alocação legal dos direitos não importa, o resultado alcançado pela negociação será sempre eficiente (o melhor possível).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Se as partes não conseguem negociar de maneira cooperativa, a decisão legal (judicial) impactará no resultado econômico (e esse resultado nem sempre será o melhor possível, ou eficiente).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A45C8-3AF9-4EFC-8043-1A69A517D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11"/>
          <a:stretch/>
        </p:blipFill>
        <p:spPr bwMode="auto">
          <a:xfrm>
            <a:off x="8277225" y="0"/>
            <a:ext cx="3914775" cy="5791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B5FD88F-0AE2-47B7-A0CE-C25C6697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10" y="434794"/>
            <a:ext cx="6718208" cy="1325563"/>
          </a:xfrm>
        </p:spPr>
        <p:txBody>
          <a:bodyPr>
            <a:normAutofit/>
          </a:bodyPr>
          <a:lstStyle/>
          <a:p>
            <a:r>
              <a:rPr lang="en-US" sz="3000" dirty="0"/>
              <a:t>2. </a:t>
            </a:r>
            <a:r>
              <a:rPr lang="en-US" sz="3000" dirty="0" err="1"/>
              <a:t>Teorema</a:t>
            </a:r>
            <a:r>
              <a:rPr lang="en-US" sz="3000" dirty="0"/>
              <a:t> de Coase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C4308F-635B-B814-69EB-8E873F1AFAFD}"/>
              </a:ext>
            </a:extLst>
          </p:cNvPr>
          <p:cNvSpPr txBox="1"/>
          <p:nvPr/>
        </p:nvSpPr>
        <p:spPr>
          <a:xfrm>
            <a:off x="8086725" y="5802192"/>
            <a:ext cx="41052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Ronald Coase</a:t>
            </a:r>
          </a:p>
          <a:p>
            <a:pPr algn="ctr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Prêmio Nobel em Economia (1991)</a:t>
            </a:r>
          </a:p>
          <a:p>
            <a:pPr algn="ctr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Fundador da Análise Econômica do Direito</a:t>
            </a:r>
          </a:p>
        </p:txBody>
      </p:sp>
    </p:spTree>
    <p:extLst>
      <p:ext uri="{BB962C8B-B14F-4D97-AF65-F5344CB8AC3E}">
        <p14:creationId xmlns:p14="http://schemas.microsoft.com/office/powerpoint/2010/main" val="14942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473B4-1E48-C04D-BB99-C8E1D59C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2. </a:t>
            </a:r>
            <a:r>
              <a:rPr lang="pt-BR" sz="3200" dirty="0"/>
              <a:t>Custos da Litigância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28929-E5E7-2F64-5013-696F1C0FD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26651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Sempre tentar uma solução não-litigiosa.</a:t>
            </a:r>
          </a:p>
          <a:p>
            <a:pPr algn="just"/>
            <a:r>
              <a:rPr lang="pt-BR" dirty="0">
                <a:solidFill>
                  <a:schemeClr val="bg1"/>
                </a:solidFill>
              </a:rPr>
              <a:t>Desafios e limites do Judiciário são crescentes (YEUNG, 2024):</a:t>
            </a: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 Judiciário no Brasil custa 1,5% do PIB (lembrar da discussão prévia sobre custo de oportunidade). </a:t>
            </a: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Casos judiciais para cada 100.000 habitantes:</a:t>
            </a:r>
          </a:p>
          <a:p>
            <a:pPr lvl="2" algn="just">
              <a:buClr>
                <a:schemeClr val="bg1"/>
              </a:buClr>
            </a:pPr>
            <a:r>
              <a:rPr lang="pt-BR" dirty="0">
                <a:solidFill>
                  <a:schemeClr val="bg1"/>
                </a:solidFill>
              </a:rPr>
              <a:t>EUA: 5.806</a:t>
            </a:r>
          </a:p>
          <a:p>
            <a:pPr lvl="2" algn="just">
              <a:buClr>
                <a:schemeClr val="bg1"/>
              </a:buClr>
            </a:pPr>
            <a:r>
              <a:rPr lang="pt-BR" dirty="0">
                <a:solidFill>
                  <a:schemeClr val="bg1"/>
                </a:solidFill>
              </a:rPr>
              <a:t>Inglaterra: 3.681</a:t>
            </a:r>
          </a:p>
          <a:p>
            <a:pPr lvl="2" algn="just">
              <a:buClr>
                <a:schemeClr val="bg1"/>
              </a:buClr>
            </a:pPr>
            <a:r>
              <a:rPr lang="pt-BR" dirty="0">
                <a:solidFill>
                  <a:schemeClr val="bg1"/>
                </a:solidFill>
              </a:rPr>
              <a:t>Alemanha: 12.300</a:t>
            </a:r>
          </a:p>
          <a:p>
            <a:pPr lvl="2" algn="just">
              <a:buClr>
                <a:schemeClr val="bg1"/>
              </a:buClr>
            </a:pPr>
            <a:r>
              <a:rPr lang="pt-BR" b="1" dirty="0">
                <a:solidFill>
                  <a:schemeClr val="bg1"/>
                </a:solidFill>
              </a:rPr>
              <a:t>Brasil: 40.078 (ou 15.509 só novos)</a:t>
            </a:r>
          </a:p>
          <a:p>
            <a:pPr marL="914377" lvl="2" indent="0" algn="just">
              <a:buClr>
                <a:schemeClr val="bg1"/>
              </a:buCl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C5BCC0-1C61-FBE1-A813-846E5F7F1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23357" r="38906" b="13195"/>
          <a:stretch/>
        </p:blipFill>
        <p:spPr>
          <a:xfrm>
            <a:off x="7158806" y="633238"/>
            <a:ext cx="3401039" cy="51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6175E-F995-B58F-CA34-EE446F36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2. Custos de Litigância e 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B9183-0AEC-0F8E-09DE-222F1DC2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Enquanto tivermos essa “Tragédia do Judiciário (</a:t>
            </a:r>
            <a:r>
              <a:rPr lang="pt-BR" dirty="0" err="1"/>
              <a:t>Gico</a:t>
            </a:r>
            <a:r>
              <a:rPr lang="pt-BR" dirty="0"/>
              <a:t> Jr., 2011) a Justiça continuará sendo inacessível para os pobres (como a pesquisa do Insper já mostrou).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Custos de oportunidade de diversas outras políticas que poderiam estar sendo implementadas.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Há casos em que o litígio é inevitável.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Mas claramente melhor pode ser feito para evitar a “</a:t>
            </a:r>
            <a:r>
              <a:rPr lang="pt-BR" dirty="0" err="1"/>
              <a:t>super-litigância</a:t>
            </a:r>
            <a:r>
              <a:rPr lang="pt-BR" dirty="0"/>
              <a:t>”.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Nosso desafio intelectual e profissional de encontrar formas alternativas (i.e. administrativas) e eficazes para resolver os conflitos.</a:t>
            </a:r>
            <a:r>
              <a:rPr lang="pt-BR" baseline="-25000" dirty="0"/>
              <a:t>##</a:t>
            </a:r>
            <a:r>
              <a:rPr lang="pt-BR" dirty="0"/>
              <a:t> </a:t>
            </a:r>
          </a:p>
          <a:p>
            <a:pPr marL="457189" lvl="1" indent="0" algn="just">
              <a:buNone/>
            </a:pPr>
            <a:endParaRPr lang="pt-BR" dirty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0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8C49C-55E9-4B3C-BBDD-B23E1F37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2766221"/>
            <a:ext cx="6252595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obrigada pela atenção!</a:t>
            </a:r>
            <a:br>
              <a:rPr lang="pt-BR" dirty="0"/>
            </a:br>
            <a:br>
              <a:rPr lang="pt-BR" dirty="0"/>
            </a:br>
            <a:r>
              <a:rPr lang="pt-BR" sz="2000" dirty="0">
                <a:hlinkClick r:id="rId2"/>
              </a:rPr>
              <a:t>Luciana.Yeung@insper.edu.br</a:t>
            </a:r>
            <a:r>
              <a:rPr lang="pt-BR" sz="20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1B24B-2CCE-67CD-7CBB-6C51273A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Agenda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B0F53-922B-9905-3CCF-805FAC56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49"/>
            <a:ext cx="10515600" cy="42529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t-BR" sz="2200" dirty="0"/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Uma Pesquisa Ímpar sobre Litigância em Regimes de Previdência.</a:t>
            </a:r>
          </a:p>
          <a:p>
            <a:pPr marL="457200" indent="-457200">
              <a:buFont typeface="+mj-lt"/>
              <a:buAutoNum type="arabicPeriod"/>
            </a:pPr>
            <a:endParaRPr lang="pt-BR" sz="2200" dirty="0"/>
          </a:p>
          <a:p>
            <a:pPr marL="457200" indent="-457200">
              <a:buFont typeface="+mj-lt"/>
              <a:buAutoNum type="arabicPeriod"/>
            </a:pPr>
            <a:r>
              <a:rPr lang="pt-BR" sz="2200" dirty="0"/>
              <a:t>Análise dos Impactos Econômicos dos Custos de Litigância.</a:t>
            </a:r>
          </a:p>
        </p:txBody>
      </p:sp>
    </p:spTree>
    <p:extLst>
      <p:ext uri="{BB962C8B-B14F-4D97-AF65-F5344CB8AC3E}">
        <p14:creationId xmlns:p14="http://schemas.microsoft.com/office/powerpoint/2010/main" val="103845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BCB912-4475-DC6F-DBBC-6760AE4E5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3" y="3036888"/>
            <a:ext cx="11001374" cy="2387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1. </a:t>
            </a:r>
            <a:r>
              <a:rPr lang="pt-BR" sz="3200" b="1" dirty="0"/>
              <a:t>Uma Pesquisa sobre Litigância em Regimes de Previdência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619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B5E71-54A6-99DA-2DFC-DD68D312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1. </a:t>
            </a:r>
            <a:r>
              <a:rPr lang="pt-BR" sz="3200" dirty="0"/>
              <a:t>A Pesquisa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270C22-4C7D-4887-E82A-B552B1E80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3" t="13194" r="31953" b="7779"/>
          <a:stretch/>
        </p:blipFill>
        <p:spPr>
          <a:xfrm>
            <a:off x="6562725" y="1027910"/>
            <a:ext cx="3527778" cy="50434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6DFC52-0EAC-0622-3D2A-CA8BACC15F7C}"/>
              </a:ext>
            </a:extLst>
          </p:cNvPr>
          <p:cNvSpPr txBox="1"/>
          <p:nvPr/>
        </p:nvSpPr>
        <p:spPr>
          <a:xfrm>
            <a:off x="1292400" y="2333561"/>
            <a:ext cx="4460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Realizada pelo Insper em 2020 para o Conselho Nacional de Justiça (CNJ).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240 páginas.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Usou programação computacional (</a:t>
            </a:r>
            <a:r>
              <a:rPr lang="pt-BR" i="1" dirty="0" err="1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 mining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) para analisar dados.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18 milhões de processos. 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Porém, foi sobre o INSS (RGPS).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Três motivos de porquê vou apresentá-la...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7A5849-C6C2-C688-9C32-8D38EBB24988}"/>
              </a:ext>
            </a:extLst>
          </p:cNvPr>
          <p:cNvSpPr txBox="1"/>
          <p:nvPr/>
        </p:nvSpPr>
        <p:spPr>
          <a:xfrm>
            <a:off x="838201" y="6200775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Disponível em: </a:t>
            </a:r>
            <a:r>
              <a:rPr lang="pt-BR" sz="1600" dirty="0">
                <a:hlinkClick r:id="rId3"/>
              </a:rPr>
              <a:t>https://www.cnj.jus.br/wp-content/uploads/2020/10/Relatorio-Final-INSPER_2020-10-09.pdf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5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9F4F3-618D-CF1C-48A2-3E046140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1. </a:t>
            </a:r>
            <a:r>
              <a:rPr lang="pt-BR" sz="3200" dirty="0"/>
              <a:t>O que a pesquisa analisou?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F6381-F2BD-AB91-1A8E-7C69A2C5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total de 18 milhões de processos (na Justiça e no INSS). </a:t>
            </a:r>
          </a:p>
          <a:p>
            <a:endParaRPr lang="pt-BR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 de 1,3 milhão de decisões judiciais.</a:t>
            </a:r>
          </a:p>
          <a:p>
            <a:endParaRPr lang="pt-BR" dirty="0">
              <a:solidFill>
                <a:srgbClr val="000000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Entrevistas com 45 operadores no Executivo e no Judiciário.</a:t>
            </a:r>
          </a:p>
        </p:txBody>
      </p:sp>
    </p:spTree>
    <p:extLst>
      <p:ext uri="{BB962C8B-B14F-4D97-AF65-F5344CB8AC3E}">
        <p14:creationId xmlns:p14="http://schemas.microsoft.com/office/powerpoint/2010/main" val="40175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CDDBA-E239-5736-DC4B-0755C9FD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1. O que a pesquisa encontrou?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E34B6-693C-A5DA-9D81-CF7FCE4D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 PRINCIPAL:</a:t>
            </a:r>
            <a:endParaRPr lang="pt-BR" u="sng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“Os litígios judiciais envolvendo benefícios previdenciários crescem porque o INSS é lento ao processar os pedidos, se ajusta mal aos precedentes judiciais e aos critérios técnicos dos tribunais e não esgota possibilidades de resolução de conflito na esfera administrativa”.</a:t>
            </a:r>
          </a:p>
          <a:p>
            <a:pPr algn="just"/>
            <a:endParaRPr lang="pt-BR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cs typeface="Verdana" panose="020B0604030504040204" pitchFamily="34" charset="0"/>
              </a:rPr>
              <a:t>De </a:t>
            </a:r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a 2019: número de processos requerendo concessão ou revisão judicial de benefícios previdenciários e assistenciais, cresceu 140% nas justiças federal e estadual. </a:t>
            </a:r>
            <a:endParaRPr lang="pt-B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litígio varia conforme características socioeconômicas de cada região:</a:t>
            </a:r>
          </a:p>
          <a:p>
            <a:pPr lvl="1" algn="just"/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Regiões mais pobres: </a:t>
            </a:r>
            <a:r>
              <a:rPr lang="pt-BR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benefícios assistenciais </a:t>
            </a:r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mais judicializados.</a:t>
            </a:r>
          </a:p>
          <a:p>
            <a:pPr lvl="1" algn="just"/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</a:t>
            </a:r>
            <a:r>
              <a:rPr lang="pt-BR" dirty="0">
                <a:solidFill>
                  <a:srgbClr val="000000"/>
                </a:solidFill>
                <a:cs typeface="Verdana" panose="020B0604030504040204" pitchFamily="34" charset="0"/>
              </a:rPr>
              <a:t>ões </a:t>
            </a:r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ricas: </a:t>
            </a:r>
            <a:r>
              <a:rPr lang="pt-BR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aposentadorias por tempo de serviço</a:t>
            </a:r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000" dirty="0">
              <a:solidFill>
                <a:srgbClr val="000000"/>
              </a:solidFill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A9D08-E518-AA87-7F98-67458D86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u="sng" dirty="0"/>
              <a:t>PRINCIPAIS FATORES ESTIMULANDO A LITIGÂNCIA PREVIDENCIÁRIA</a:t>
            </a:r>
          </a:p>
          <a:p>
            <a:pPr algn="just"/>
            <a:r>
              <a:rPr lang="pt-BR" dirty="0">
                <a:solidFill>
                  <a:srgbClr val="000000"/>
                </a:solidFill>
                <a:cs typeface="Verdana" panose="020B0604030504040204" pitchFamily="34" charset="0"/>
              </a:rPr>
              <a:t>D</a:t>
            </a:r>
            <a:r>
              <a:rPr lang="pt-BR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ificuldade do INSS de absorver posições dos tribunais sobre direito previdenciário. </a:t>
            </a:r>
            <a:endParaRPr lang="en-US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Conflito entre entendimento do INSS e da Justiça nas perícias técnicas </a:t>
            </a: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(principalmente no caso de auxílio doença e aposentadoria por invalidez). </a:t>
            </a:r>
          </a:p>
          <a:p>
            <a:pPr lvl="1" algn="just"/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Divergência entre critérios administrativos e judiciais que devam ser considerados para a avaliação técnica dos benefícios.</a:t>
            </a: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lvl="1" algn="just"/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Laudos feitos na esfera administrativa que são frequentemente desconsiderados na etapa judicial.</a:t>
            </a:r>
            <a:endParaRPr lang="pt-BR" dirty="0">
              <a:effectLst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D9662DF-2F71-908A-DA75-71E171E4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/>
              <a:t>1. O que a pesquisa encontrou?</a:t>
            </a:r>
          </a:p>
        </p:txBody>
      </p:sp>
    </p:spTree>
    <p:extLst>
      <p:ext uri="{BB962C8B-B14F-4D97-AF65-F5344CB8AC3E}">
        <p14:creationId xmlns:p14="http://schemas.microsoft.com/office/powerpoint/2010/main" val="40409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9C913-4DC8-7633-042F-B73101F7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1. O que a pesquisa recomenda?</a:t>
            </a:r>
            <a:endParaRPr lang="en-US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D76673-28C8-6C97-A04C-E09F0765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Facilitar o acesso, especialmente dos mais pobres, aos serviços do INSS (cada vez mais exige domínio de serviços digitais). 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Que os protocolos administrativos do INSS internalizem entendimentos judiciais já consolidados</a:t>
            </a:r>
            <a:r>
              <a:rPr lang="pt-BR" dirty="0">
                <a:solidFill>
                  <a:srgbClr val="000000"/>
                </a:solidFill>
                <a:cs typeface="Verdana" panose="020B0604030504040204" pitchFamily="34" charset="0"/>
              </a:rPr>
              <a:t>.</a:t>
            </a: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Harmonização dos critérios para perícias administrativas e judiciais. 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Uso judicial de informações produzidas na esfera administrativa desde a fase inicial das solicitações. 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>
              <a:solidFill>
                <a:srgbClr val="000000"/>
              </a:solidFill>
              <a:effectLst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Fortalecimento do processo administrativo e das instâncias recursais dentro do próprio INSS</a:t>
            </a:r>
            <a:r>
              <a:rPr lang="pt-BR" baseline="-25000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#</a:t>
            </a:r>
            <a:r>
              <a:rPr lang="pt-BR" dirty="0">
                <a:solidFill>
                  <a:srgbClr val="000000"/>
                </a:solidFill>
                <a:effectLst/>
                <a:cs typeface="Verdana" panose="020B0604030504040204" pitchFamily="34" charset="0"/>
              </a:rPr>
              <a:t>.</a:t>
            </a:r>
            <a:endParaRPr lang="pt-BR" dirty="0"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BCB912-4475-DC6F-DBBC-6760AE4E5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3" y="3036888"/>
            <a:ext cx="11001374" cy="23876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2. </a:t>
            </a:r>
            <a:r>
              <a:rPr lang="pt-BR" sz="3200" b="1" dirty="0"/>
              <a:t>Análise dos Impactos Econômicos dos Custos de Litigância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1074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408</TotalTime>
  <Words>917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Times New Roman</vt:lpstr>
      <vt:lpstr>Verdana</vt:lpstr>
      <vt:lpstr>Wingdings</vt:lpstr>
      <vt:lpstr>Tema do Office</vt:lpstr>
      <vt:lpstr> Custo de Litigância em Regimes de Previdência Social:  Análise dos Impactos Econômicos   57º Congresso Nacional da ABIPEM Belém, 28 de junho, 2024 </vt:lpstr>
      <vt:lpstr>Agenda de Hoje</vt:lpstr>
      <vt:lpstr>1. Uma Pesquisa sobre Litigância em Regimes de Previdência</vt:lpstr>
      <vt:lpstr>1. A Pesquisa</vt:lpstr>
      <vt:lpstr>1. O que a pesquisa analisou?</vt:lpstr>
      <vt:lpstr>1. O que a pesquisa encontrou?</vt:lpstr>
      <vt:lpstr>1. O que a pesquisa encontrou?</vt:lpstr>
      <vt:lpstr>1. O que a pesquisa recomenda?</vt:lpstr>
      <vt:lpstr>2. Análise dos Impactos Econômicos dos Custos de Litigância</vt:lpstr>
      <vt:lpstr>2. Custos de Litigância</vt:lpstr>
      <vt:lpstr>2. Custos de Litigância</vt:lpstr>
      <vt:lpstr>2. Teorema de Coase</vt:lpstr>
      <vt:lpstr>2. Custos da Litigância </vt:lpstr>
      <vt:lpstr>2. Custos de Litigância e Conclusões</vt:lpstr>
      <vt:lpstr>Muito obrigada pela atenção!  Luciana.Yeung@insper.edu.br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Econômica das Decisões Judiciais Palestra (webinar) GRAED PUC-PR</dc:title>
  <dc:creator>Luciana Yeung</dc:creator>
  <cp:lastModifiedBy>Reviewer</cp:lastModifiedBy>
  <cp:revision>56</cp:revision>
  <dcterms:created xsi:type="dcterms:W3CDTF">2020-10-18T22:36:51Z</dcterms:created>
  <dcterms:modified xsi:type="dcterms:W3CDTF">2024-06-28T00:19:40Z</dcterms:modified>
</cp:coreProperties>
</file>